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1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7" autoAdjust="0"/>
    <p:restoredTop sz="94660"/>
  </p:normalViewPr>
  <p:slideViewPr>
    <p:cSldViewPr snapToGrid="0" snapToObjects="1">
      <p:cViewPr>
        <p:scale>
          <a:sx n="150" d="100"/>
          <a:sy n="150" d="100"/>
        </p:scale>
        <p:origin x="-232" y="-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34728-0F8B-184E-99F3-8CC04468EBD1}" type="datetimeFigureOut">
              <a:rPr lang="en-US" smtClean="0"/>
              <a:t>03/11/16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B71D-822A-554B-890C-80B16D77E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02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34728-0F8B-184E-99F3-8CC04468EBD1}" type="datetimeFigureOut">
              <a:rPr lang="en-US" smtClean="0"/>
              <a:t>03/11/16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B71D-822A-554B-890C-80B16D77E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6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34728-0F8B-184E-99F3-8CC04468EBD1}" type="datetimeFigureOut">
              <a:rPr lang="en-US" smtClean="0"/>
              <a:t>03/11/16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B71D-822A-554B-890C-80B16D77E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1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34728-0F8B-184E-99F3-8CC04468EBD1}" type="datetimeFigureOut">
              <a:rPr lang="en-US" smtClean="0"/>
              <a:t>03/11/16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B71D-822A-554B-890C-80B16D77E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4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34728-0F8B-184E-99F3-8CC04468EBD1}" type="datetimeFigureOut">
              <a:rPr lang="en-US" smtClean="0"/>
              <a:t>03/11/16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B71D-822A-554B-890C-80B16D77E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8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34728-0F8B-184E-99F3-8CC04468EBD1}" type="datetimeFigureOut">
              <a:rPr lang="en-US" smtClean="0"/>
              <a:t>03/11/16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B71D-822A-554B-890C-80B16D77E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34728-0F8B-184E-99F3-8CC04468EBD1}" type="datetimeFigureOut">
              <a:rPr lang="en-US" smtClean="0"/>
              <a:t>03/11/16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B71D-822A-554B-890C-80B16D77E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8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34728-0F8B-184E-99F3-8CC04468EBD1}" type="datetimeFigureOut">
              <a:rPr lang="en-US" smtClean="0"/>
              <a:t>03/11/16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B71D-822A-554B-890C-80B16D77E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3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34728-0F8B-184E-99F3-8CC04468EBD1}" type="datetimeFigureOut">
              <a:rPr lang="en-US" smtClean="0"/>
              <a:t>03/11/16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B71D-822A-554B-890C-80B16D77E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7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34728-0F8B-184E-99F3-8CC04468EBD1}" type="datetimeFigureOut">
              <a:rPr lang="en-US" smtClean="0"/>
              <a:t>03/11/16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B71D-822A-554B-890C-80B16D77E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2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34728-0F8B-184E-99F3-8CC04468EBD1}" type="datetimeFigureOut">
              <a:rPr lang="en-US" smtClean="0"/>
              <a:t>03/11/16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B71D-822A-554B-890C-80B16D77E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34728-0F8B-184E-99F3-8CC04468EBD1}" type="datetimeFigureOut">
              <a:rPr lang="en-US" smtClean="0"/>
              <a:t>03/11/16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4B71D-822A-554B-890C-80B16D77E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4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ben@bematthews.eu" TargetMode="Externa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310" y="231806"/>
            <a:ext cx="8706069" cy="1189093"/>
          </a:xfrm>
        </p:spPr>
        <p:txBody>
          <a:bodyPr>
            <a:normAutofit/>
          </a:bodyPr>
          <a:lstStyle/>
          <a:p>
            <a:r>
              <a:rPr lang="en-US" sz="3200" i="1" dirty="0"/>
              <a:t>Exploring </a:t>
            </a:r>
            <a:r>
              <a:rPr lang="en-US" sz="3200" i="1" dirty="0" smtClean="0"/>
              <a:t>Climate Migration – Mitigation &amp; Adaptation Feedbacks </a:t>
            </a:r>
            <a:r>
              <a:rPr lang="en-US" sz="3200" i="1" dirty="0"/>
              <a:t>with an </a:t>
            </a:r>
            <a:r>
              <a:rPr lang="en-US" sz="3200" i="1" dirty="0" smtClean="0"/>
              <a:t>Interactive Model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166" y="1350704"/>
            <a:ext cx="7715719" cy="4592895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>
                <a:solidFill>
                  <a:srgbClr val="008000"/>
                </a:solidFill>
              </a:rPr>
              <a:t>Dr</a:t>
            </a:r>
            <a:r>
              <a:rPr lang="en-US" sz="2400" dirty="0" smtClean="0">
                <a:solidFill>
                  <a:srgbClr val="008000"/>
                </a:solidFill>
              </a:rPr>
              <a:t> Ben J.H. Matthews </a:t>
            </a:r>
          </a:p>
          <a:p>
            <a:r>
              <a:rPr lang="en-US" sz="2400" i="1" dirty="0" err="1" smtClean="0">
                <a:solidFill>
                  <a:srgbClr val="008000"/>
                </a:solidFill>
              </a:rPr>
              <a:t>ben@benmatthews.eu</a:t>
            </a:r>
            <a:endParaRPr lang="en-US" sz="2400" i="1" dirty="0" smtClean="0">
              <a:solidFill>
                <a:srgbClr val="008000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Formerly at :</a:t>
            </a:r>
          </a:p>
          <a:p>
            <a:r>
              <a:rPr lang="en-US" sz="2000" dirty="0" err="1" smtClean="0">
                <a:solidFill>
                  <a:srgbClr val="0000FF"/>
                </a:solidFill>
              </a:rPr>
              <a:t>U.Edinb</a:t>
            </a:r>
            <a:r>
              <a:rPr lang="en-US" sz="2000" dirty="0" smtClean="0">
                <a:solidFill>
                  <a:srgbClr val="0000FF"/>
                </a:solidFill>
              </a:rPr>
              <a:t>, UEA-ENV (</a:t>
            </a:r>
            <a:r>
              <a:rPr lang="en-US" sz="2000" dirty="0" err="1" smtClean="0">
                <a:solidFill>
                  <a:srgbClr val="0000FF"/>
                </a:solidFill>
              </a:rPr>
              <a:t>uk</a:t>
            </a:r>
            <a:r>
              <a:rPr lang="en-US" sz="2000" dirty="0" smtClean="0">
                <a:solidFill>
                  <a:srgbClr val="0000FF"/>
                </a:solidFill>
              </a:rPr>
              <a:t>), Qingdao-OU (</a:t>
            </a:r>
            <a:r>
              <a:rPr lang="en-US" sz="2000" dirty="0" err="1" smtClean="0">
                <a:solidFill>
                  <a:srgbClr val="0000FF"/>
                </a:solidFill>
              </a:rPr>
              <a:t>zh</a:t>
            </a:r>
            <a:r>
              <a:rPr lang="en-US" sz="2000" dirty="0" smtClean="0">
                <a:solidFill>
                  <a:srgbClr val="0000FF"/>
                </a:solidFill>
              </a:rPr>
              <a:t>), DTU/DEA  (</a:t>
            </a:r>
            <a:r>
              <a:rPr lang="en-US" sz="2000" dirty="0" err="1" smtClean="0">
                <a:solidFill>
                  <a:srgbClr val="0000FF"/>
                </a:solidFill>
              </a:rPr>
              <a:t>dk</a:t>
            </a:r>
            <a:r>
              <a:rPr lang="en-US" sz="2000" dirty="0" smtClean="0">
                <a:solidFill>
                  <a:srgbClr val="0000FF"/>
                </a:solidFill>
              </a:rPr>
              <a:t>), </a:t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UNEP-GRIDA (no), </a:t>
            </a:r>
            <a:r>
              <a:rPr lang="en-US" sz="2000" dirty="0" err="1" smtClean="0">
                <a:solidFill>
                  <a:srgbClr val="0000FF"/>
                </a:solidFill>
              </a:rPr>
              <a:t>U.Bern</a:t>
            </a:r>
            <a:r>
              <a:rPr lang="en-US" sz="2000" dirty="0" smtClean="0">
                <a:solidFill>
                  <a:srgbClr val="0000FF"/>
                </a:solidFill>
              </a:rPr>
              <a:t> KUP (</a:t>
            </a:r>
            <a:r>
              <a:rPr lang="en-US" sz="2000" dirty="0" err="1" smtClean="0">
                <a:solidFill>
                  <a:srgbClr val="0000FF"/>
                </a:solidFill>
              </a:rPr>
              <a:t>ch</a:t>
            </a:r>
            <a:r>
              <a:rPr lang="en-US" sz="2000" dirty="0" smtClean="0">
                <a:solidFill>
                  <a:srgbClr val="0000FF"/>
                </a:solidFill>
              </a:rPr>
              <a:t>), </a:t>
            </a:r>
            <a:r>
              <a:rPr lang="en-US" sz="2000" dirty="0" err="1" smtClean="0">
                <a:solidFill>
                  <a:srgbClr val="0000FF"/>
                </a:solidFill>
              </a:rPr>
              <a:t>UCLouvain</a:t>
            </a:r>
            <a:r>
              <a:rPr lang="en-US" sz="2000" dirty="0" smtClean="0">
                <a:solidFill>
                  <a:srgbClr val="0000FF"/>
                </a:solidFill>
              </a:rPr>
              <a:t> (be), UFRJ-IVIG (</a:t>
            </a:r>
            <a:r>
              <a:rPr lang="en-US" sz="2000" dirty="0" err="1" smtClean="0">
                <a:solidFill>
                  <a:srgbClr val="0000FF"/>
                </a:solidFill>
              </a:rPr>
              <a:t>br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Participated UNFCCC COPs 2, 3, 6, 6b, 7, 9, 14, 15, 16 </a:t>
            </a:r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1800" dirty="0" smtClean="0">
                <a:solidFill>
                  <a:srgbClr val="800000"/>
                </a:solidFill>
              </a:rPr>
              <a:t>Research evolved:</a:t>
            </a:r>
          </a:p>
          <a:p>
            <a:r>
              <a:rPr lang="en-US" sz="1800" dirty="0" smtClean="0">
                <a:solidFill>
                  <a:srgbClr val="800000"/>
                </a:solidFill>
              </a:rPr>
              <a:t> Ocean-CO</a:t>
            </a:r>
            <a:r>
              <a:rPr lang="en-US" sz="1800" baseline="-25000" dirty="0" smtClean="0">
                <a:solidFill>
                  <a:srgbClr val="800000"/>
                </a:solidFill>
              </a:rPr>
              <a:t>2</a:t>
            </a:r>
            <a:r>
              <a:rPr lang="en-US" sz="1800" dirty="0" smtClean="0">
                <a:solidFill>
                  <a:srgbClr val="800000"/>
                </a:solidFill>
              </a:rPr>
              <a:t> fluxes =&gt; Global 2C/1.5C probabilistic scenarios, </a:t>
            </a:r>
            <a:br>
              <a:rPr lang="en-US" sz="1800" dirty="0" smtClean="0">
                <a:solidFill>
                  <a:srgbClr val="800000"/>
                </a:solidFill>
              </a:rPr>
            </a:br>
            <a:r>
              <a:rPr lang="en-US" sz="1800" dirty="0" smtClean="0">
                <a:solidFill>
                  <a:srgbClr val="800000"/>
                </a:solidFill>
              </a:rPr>
              <a:t>=&gt; Equitable development pathways =&gt; Scenario drivers  </a:t>
            </a:r>
          </a:p>
          <a:p>
            <a:r>
              <a:rPr lang="en-US" sz="1800" dirty="0" smtClean="0">
                <a:solidFill>
                  <a:srgbClr val="800000"/>
                </a:solidFill>
              </a:rPr>
              <a:t>+ Aviation impacts, metrics, historical responsibility </a:t>
            </a:r>
          </a:p>
          <a:p>
            <a:r>
              <a:rPr lang="en-US" sz="1800" i="1" dirty="0" smtClean="0">
                <a:solidFill>
                  <a:srgbClr val="3366FF"/>
                </a:solidFill>
              </a:rPr>
              <a:t>cross-cutting </a:t>
            </a:r>
            <a:r>
              <a:rPr lang="is-IS" sz="1800" i="1" dirty="0" smtClean="0">
                <a:solidFill>
                  <a:srgbClr val="3366FF"/>
                </a:solidFill>
              </a:rPr>
              <a:t>long-term </a:t>
            </a:r>
            <a:r>
              <a:rPr lang="en-US" sz="1800" i="1" dirty="0" smtClean="0">
                <a:solidFill>
                  <a:srgbClr val="3366FF"/>
                </a:solidFill>
              </a:rPr>
              <a:t>sc</a:t>
            </a:r>
            <a:r>
              <a:rPr lang="en-US" sz="1800" i="1" dirty="0" smtClean="0">
                <a:solidFill>
                  <a:srgbClr val="3366FF"/>
                </a:solidFill>
              </a:rPr>
              <a:t>enario issues </a:t>
            </a:r>
            <a:r>
              <a:rPr lang="is-IS" sz="1800" i="1" dirty="0" smtClean="0">
                <a:solidFill>
                  <a:srgbClr val="3366FF"/>
                </a:solidFill>
              </a:rPr>
              <a:t>…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Independent Climate Model Developer, </a:t>
            </a:r>
          </a:p>
          <a:p>
            <a:r>
              <a:rPr lang="en-US" sz="2000" dirty="0" err="1" smtClean="0">
                <a:solidFill>
                  <a:srgbClr val="0000FF"/>
                </a:solidFill>
              </a:rPr>
              <a:t>a.k.a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is-IS" sz="2000" dirty="0" smtClean="0">
                <a:solidFill>
                  <a:srgbClr val="0000FF"/>
                </a:solidFill>
              </a:rPr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7906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132" y="274638"/>
            <a:ext cx="5418667" cy="1143000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Where do people really go?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i="1" dirty="0" smtClean="0"/>
              <a:t> Net Migration Trends 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8132" y="1532466"/>
            <a:ext cx="5537201" cy="508846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Large recent international flux from South-Asia to Arabian Gulf </a:t>
            </a:r>
          </a:p>
          <a:p>
            <a:pPr lvl="1"/>
            <a:r>
              <a:rPr lang="en-US" sz="2000" dirty="0" smtClean="0"/>
              <a:t>(Dubai etc. – low rights - temporary? )</a:t>
            </a:r>
          </a:p>
          <a:p>
            <a:pPr lvl="1"/>
            <a:r>
              <a:rPr lang="en-US" sz="2000" dirty="0" smtClean="0"/>
              <a:t>(&lt;= example shows net migration India)</a:t>
            </a:r>
            <a:endParaRPr lang="en-US" sz="2000" dirty="0"/>
          </a:p>
          <a:p>
            <a:r>
              <a:rPr lang="en-US" sz="2400" dirty="0" smtClean="0"/>
              <a:t>Largest flux is probably Chinese internal migrant laborers </a:t>
            </a:r>
            <a:endParaRPr lang="en-US" sz="2400" dirty="0"/>
          </a:p>
          <a:p>
            <a:pPr lvl="1"/>
            <a:r>
              <a:rPr lang="en-US" sz="2000" dirty="0" smtClean="0"/>
              <a:t>=&gt; Pearl River Delta, Shanghai, Tianjin</a:t>
            </a:r>
            <a:r>
              <a:rPr lang="is-IS" sz="2000" dirty="0" smtClean="0"/>
              <a:t>…</a:t>
            </a:r>
            <a:endParaRPr lang="en-US" sz="2000" dirty="0" smtClean="0"/>
          </a:p>
          <a:p>
            <a:r>
              <a:rPr lang="en-US" sz="2400" dirty="0" smtClean="0"/>
              <a:t>Also in Africa – Lagos, Nile Delta</a:t>
            </a:r>
            <a:r>
              <a:rPr lang="is-IS" sz="2400" dirty="0" smtClean="0"/>
              <a:t>…</a:t>
            </a:r>
            <a:endParaRPr lang="en-US" sz="2400" dirty="0"/>
          </a:p>
          <a:p>
            <a:r>
              <a:rPr lang="en-US" sz="2400" dirty="0" smtClean="0"/>
              <a:t>Warm megacities close to sea level  </a:t>
            </a:r>
            <a:endParaRPr lang="en-US" sz="2400" dirty="0"/>
          </a:p>
        </p:txBody>
      </p:sp>
      <p:pic>
        <p:nvPicPr>
          <p:cNvPr id="4" name="Picture 3" descr="net migration_m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2" y="532379"/>
            <a:ext cx="3015553" cy="2290725"/>
          </a:xfrm>
          <a:prstGeom prst="rect">
            <a:avLst/>
          </a:prstGeom>
        </p:spPr>
      </p:pic>
      <p:pic>
        <p:nvPicPr>
          <p:cNvPr id="5" name="Picture 4" descr="JCM-map_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4" y="256684"/>
            <a:ext cx="1138698" cy="863600"/>
          </a:xfrm>
          <a:prstGeom prst="rect">
            <a:avLst/>
          </a:prstGeom>
        </p:spPr>
      </p:pic>
      <p:pic>
        <p:nvPicPr>
          <p:cNvPr id="6" name="Picture 5" descr="Migration Flows_Indi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2" y="2844799"/>
            <a:ext cx="1667932" cy="191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0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opposite of climate Adaptation!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7733"/>
            <a:ext cx="5393267" cy="510539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Expanding cities in poor locations - coastal zones</a:t>
            </a:r>
          </a:p>
          <a:p>
            <a:pPr marL="457200" lvl="1" indent="0">
              <a:buNone/>
            </a:pPr>
            <a:r>
              <a:rPr lang="en-US" sz="1800" dirty="0" smtClean="0"/>
              <a:t>ex-</a:t>
            </a:r>
            <a:r>
              <a:rPr lang="en-US" sz="1800" dirty="0" err="1" smtClean="0"/>
              <a:t>european</a:t>
            </a:r>
            <a:r>
              <a:rPr lang="en-US" sz="1800" dirty="0" smtClean="0"/>
              <a:t> colonial ports wrong place for megacities –  accidental, no strategy </a:t>
            </a:r>
            <a:r>
              <a:rPr lang="is-IS" sz="1800" dirty="0" smtClean="0"/>
              <a:t>…</a:t>
            </a:r>
            <a:endParaRPr lang="en-US" sz="1800" dirty="0" smtClean="0"/>
          </a:p>
          <a:p>
            <a:r>
              <a:rPr lang="en-US" sz="2400" dirty="0" smtClean="0"/>
              <a:t>Deltas were also highly-productive agricultural land </a:t>
            </a:r>
            <a:r>
              <a:rPr lang="is-IS" sz="2400" dirty="0" smtClean="0"/>
              <a:t>… </a:t>
            </a:r>
          </a:p>
          <a:p>
            <a:r>
              <a:rPr lang="is-IS" sz="2400" dirty="0" smtClean="0"/>
              <a:t>Gulf cities dependent on air-conditioning </a:t>
            </a:r>
          </a:p>
          <a:p>
            <a:pPr lvl="1"/>
            <a:r>
              <a:rPr lang="en-US" sz="1800" dirty="0" smtClean="0"/>
              <a:t>Indoor s</a:t>
            </a:r>
            <a:r>
              <a:rPr lang="is-IS" sz="1800" dirty="0" smtClean="0"/>
              <a:t>ki-slopes in the desert... – life quality?</a:t>
            </a:r>
            <a:endParaRPr lang="en-US" sz="1800" dirty="0" smtClean="0"/>
          </a:p>
          <a:p>
            <a:r>
              <a:rPr lang="en-US" sz="2400" dirty="0" smtClean="0"/>
              <a:t>Lost opportunity </a:t>
            </a:r>
            <a:r>
              <a:rPr lang="is-IS" sz="2400" dirty="0" smtClean="0"/>
              <a:t>… people will have to move again... </a:t>
            </a:r>
          </a:p>
          <a:p>
            <a:pPr lvl="1"/>
            <a:r>
              <a:rPr lang="is-IS" sz="1800" dirty="0" smtClean="0"/>
              <a:t>(=&gt; more construction emissions ...)</a:t>
            </a:r>
          </a:p>
          <a:p>
            <a:endParaRPr lang="is-IS" sz="2200" dirty="0" smtClean="0"/>
          </a:p>
          <a:p>
            <a:r>
              <a:rPr lang="is-IS" sz="2200" i="1" dirty="0" smtClean="0"/>
              <a:t>=&gt; Plan to incorporate such detail in JCM</a:t>
            </a:r>
            <a:r>
              <a:rPr lang="is-IS" sz="1700" i="1" dirty="0" smtClean="0"/>
              <a:t>  </a:t>
            </a:r>
            <a:endParaRPr lang="is-IS" sz="1700" i="1" dirty="0"/>
          </a:p>
          <a:p>
            <a:pPr lvl="1"/>
            <a:endParaRPr lang="en-US" sz="1800" dirty="0" smtClean="0"/>
          </a:p>
          <a:p>
            <a:endParaRPr lang="en-US" sz="2400" dirty="0"/>
          </a:p>
        </p:txBody>
      </p:sp>
      <p:pic>
        <p:nvPicPr>
          <p:cNvPr id="4" name="Picture 3" descr="Vafeid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98" y="2924371"/>
            <a:ext cx="3208867" cy="22318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9533" y="5317067"/>
            <a:ext cx="34992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600" i="1" dirty="0" smtClean="0"/>
              <a:t> Population Growth in Urban Coastal </a:t>
            </a:r>
          </a:p>
          <a:p>
            <a:r>
              <a:rPr lang="is-IS" sz="1600" i="1" dirty="0" smtClean="0"/>
              <a:t>Flood Zones - Vafeidis et al –(Foresight)  </a:t>
            </a:r>
            <a:br>
              <a:rPr lang="is-IS" sz="1600" i="1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242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22533" cy="605895"/>
          </a:xfrm>
        </p:spPr>
        <p:txBody>
          <a:bodyPr>
            <a:noAutofit/>
          </a:bodyPr>
          <a:lstStyle/>
          <a:p>
            <a:r>
              <a:rPr lang="en-US" sz="2400" dirty="0" smtClean="0"/>
              <a:t>Historical Responsibility (also to receive migrants ?)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466" y="905932"/>
            <a:ext cx="4919133" cy="5774267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Migration to cooler high latitude countries makes sense climatically, but how convince receiving community that migrants have right to come?  </a:t>
            </a:r>
            <a:endParaRPr lang="en-US" sz="2000" dirty="0" smtClean="0"/>
          </a:p>
          <a:p>
            <a:r>
              <a:rPr lang="en-US" sz="2000" dirty="0" smtClean="0"/>
              <a:t>Quantifying “Historical Responsibility” for climate change may be relevant </a:t>
            </a:r>
          </a:p>
          <a:p>
            <a:r>
              <a:rPr lang="en-US" sz="2000" dirty="0" smtClean="0"/>
              <a:t>Much work on this topic via ACCC/MATCH with JCM </a:t>
            </a:r>
          </a:p>
          <a:p>
            <a:r>
              <a:rPr lang="en-US" sz="2000" dirty="0" smtClean="0"/>
              <a:t>But get it right </a:t>
            </a:r>
          </a:p>
          <a:p>
            <a:pPr lvl="1"/>
            <a:r>
              <a:rPr lang="en-US" sz="1600" dirty="0" smtClean="0"/>
              <a:t>- </a:t>
            </a:r>
            <a:r>
              <a:rPr lang="en-US" sz="1600" dirty="0" smtClean="0"/>
              <a:t>cumulative emissions misleading (nonlinear system)</a:t>
            </a:r>
            <a:r>
              <a:rPr lang="en-US" sz="1600" dirty="0" smtClean="0"/>
              <a:t>. </a:t>
            </a:r>
            <a:br>
              <a:rPr lang="en-US" sz="1600" dirty="0" smtClean="0"/>
            </a:br>
            <a:r>
              <a:rPr lang="en-US" sz="1600" dirty="0" smtClean="0"/>
              <a:t>Transfer of people and technology is relevant.</a:t>
            </a:r>
            <a:br>
              <a:rPr lang="en-US" sz="1600" dirty="0" smtClean="0"/>
            </a:br>
            <a:r>
              <a:rPr lang="en-US" sz="1600" dirty="0" smtClean="0"/>
              <a:t> </a:t>
            </a:r>
            <a:r>
              <a:rPr lang="en-US" sz="1600" dirty="0" smtClean="0"/>
              <a:t>Don’t divide past emissions by present population!   </a:t>
            </a:r>
            <a:endParaRPr lang="en-US" sz="1600" dirty="0" smtClean="0"/>
          </a:p>
          <a:p>
            <a:r>
              <a:rPr lang="en-US" sz="2000" dirty="0" smtClean="0"/>
              <a:t>Brazil integrates 19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century emissions – </a:t>
            </a:r>
            <a:r>
              <a:rPr lang="en-US" sz="2000" dirty="0" smtClean="0"/>
              <a:t>points to responsibility of Europe – but </a:t>
            </a:r>
            <a:r>
              <a:rPr lang="en-US" sz="2000" dirty="0" smtClean="0"/>
              <a:t>ancestors of current Brazilians lived in Europe at that time! </a:t>
            </a:r>
          </a:p>
          <a:p>
            <a:r>
              <a:rPr lang="en-US" sz="1900" dirty="0" smtClean="0"/>
              <a:t>[Also Consider development legacy – infrastructure etc., of past emissions with older technology. Liege evident example! ]</a:t>
            </a:r>
          </a:p>
          <a:p>
            <a:r>
              <a:rPr lang="en-US" sz="2000" dirty="0" smtClean="0"/>
              <a:t>Also relevant in the context of Loss + Damage funding</a:t>
            </a:r>
          </a:p>
          <a:p>
            <a:endParaRPr lang="en-US" sz="2000" dirty="0"/>
          </a:p>
        </p:txBody>
      </p:sp>
      <p:pic>
        <p:nvPicPr>
          <p:cNvPr id="4" name="Picture 3" descr="respo_surftemp_indcs20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32" y="949213"/>
            <a:ext cx="2904067" cy="2101627"/>
          </a:xfrm>
          <a:prstGeom prst="rect">
            <a:avLst/>
          </a:prstGeom>
        </p:spPr>
      </p:pic>
      <p:pic>
        <p:nvPicPr>
          <p:cNvPr id="5" name="Picture 4" descr="surftemp&amp;relative_indcs20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32" y="3132668"/>
            <a:ext cx="2854650" cy="20658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3333" y="5202871"/>
            <a:ext cx="28532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historical contributions to current warming 1890-2030 after Paris NDCs – USA still ahead of China (just)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01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“Choose – Climate” tool?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Where move next</a:t>
            </a:r>
            <a:r>
              <a:rPr lang="is-IS" sz="2400" dirty="0" smtClean="0"/>
              <a:t>… Many factors (inc climate ...) Quantify mix?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i="1" dirty="0" smtClean="0"/>
              <a:t>20 </a:t>
            </a:r>
            <a:r>
              <a:rPr lang="en-US" sz="2400" i="1" dirty="0" err="1" smtClean="0"/>
              <a:t>yrs</a:t>
            </a:r>
            <a:r>
              <a:rPr lang="en-US" sz="2400" i="1" dirty="0" smtClean="0"/>
              <a:t> ago made  website “</a:t>
            </a:r>
            <a:r>
              <a:rPr lang="en-US" sz="2400" i="1" dirty="0" err="1" smtClean="0"/>
              <a:t>chooseclimate</a:t>
            </a:r>
            <a:r>
              <a:rPr lang="en-US" sz="2400" i="1" dirty="0" smtClean="0"/>
              <a:t>” </a:t>
            </a:r>
          </a:p>
          <a:p>
            <a:pPr marL="0" indent="0">
              <a:buNone/>
            </a:pPr>
            <a:r>
              <a:rPr lang="en-US" sz="2000" i="1" dirty="0" smtClean="0"/>
              <a:t>	Global “referendum” re interpreting UNFCCC Article 2 </a:t>
            </a:r>
          </a:p>
          <a:p>
            <a:pPr marL="914400" lvl="2" indent="0">
              <a:buNone/>
            </a:pPr>
            <a:r>
              <a:rPr lang="en-US" sz="2000" i="1" dirty="0" smtClean="0"/>
              <a:t>Maybe not so wise!</a:t>
            </a:r>
          </a:p>
          <a:p>
            <a:pPr marL="0" indent="0">
              <a:buNone/>
            </a:pPr>
            <a:r>
              <a:rPr lang="en-US" sz="2400" dirty="0" smtClean="0"/>
              <a:t>But migration is another way for people to choose climate</a:t>
            </a:r>
          </a:p>
          <a:p>
            <a:pPr marL="400050" lvl="1" indent="0">
              <a:buNone/>
            </a:pPr>
            <a:r>
              <a:rPr lang="en-US" sz="2000" dirty="0" smtClean="0"/>
              <a:t>Develop a tool for public, focus on including future climate in relocation choice?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Migration can be an opportunity for climate </a:t>
            </a:r>
            <a:r>
              <a:rPr lang="en-US" sz="2400" dirty="0" err="1" smtClean="0">
                <a:solidFill>
                  <a:srgbClr val="800000"/>
                </a:solidFill>
              </a:rPr>
              <a:t>mitign</a:t>
            </a:r>
            <a:r>
              <a:rPr lang="en-US" sz="2400" dirty="0" smtClean="0">
                <a:solidFill>
                  <a:srgbClr val="800000"/>
                </a:solidFill>
              </a:rPr>
              <a:t>/</a:t>
            </a:r>
            <a:r>
              <a:rPr lang="en-US" sz="2400" dirty="0" err="1" smtClean="0">
                <a:solidFill>
                  <a:srgbClr val="800000"/>
                </a:solidFill>
              </a:rPr>
              <a:t>adaptn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br>
              <a:rPr lang="en-US" sz="2400" dirty="0" smtClean="0">
                <a:solidFill>
                  <a:srgbClr val="800000"/>
                </a:solidFill>
              </a:rPr>
            </a:br>
            <a:r>
              <a:rPr lang="en-US" sz="2000" i="1" dirty="0" smtClean="0">
                <a:solidFill>
                  <a:srgbClr val="800000"/>
                </a:solidFill>
              </a:rPr>
              <a:t>– if choose good destination </a:t>
            </a:r>
            <a:r>
              <a:rPr lang="en-US" sz="2800" i="1" dirty="0" smtClean="0"/>
              <a:t>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496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133" cy="775229"/>
          </a:xfrm>
        </p:spPr>
        <p:txBody>
          <a:bodyPr>
            <a:normAutofit/>
          </a:bodyPr>
          <a:lstStyle/>
          <a:p>
            <a:r>
              <a:rPr lang="en-GB" sz="2800" dirty="0" smtClean="0"/>
              <a:t>Next steps 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49867"/>
            <a:ext cx="6129868" cy="5384799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More regional detail in JCM</a:t>
            </a:r>
          </a:p>
          <a:p>
            <a:pPr marL="400050" lvl="1" indent="0">
              <a:buNone/>
            </a:pPr>
            <a:r>
              <a:rPr lang="en-US" sz="1600" dirty="0" smtClean="0"/>
              <a:t>- Especially for internal migration </a:t>
            </a:r>
            <a:br>
              <a:rPr lang="en-US" sz="1600" dirty="0" smtClean="0"/>
            </a:br>
            <a:r>
              <a:rPr lang="en-US" sz="1600" dirty="0" err="1" smtClean="0"/>
              <a:t>eg</a:t>
            </a:r>
            <a:r>
              <a:rPr lang="en-US" sz="1600" dirty="0" smtClean="0"/>
              <a:t> between Chinese / Indian provinces </a:t>
            </a:r>
          </a:p>
          <a:p>
            <a:pPr marL="800100" lvl="2" indent="0">
              <a:buNone/>
            </a:pPr>
            <a:r>
              <a:rPr lang="en-US" sz="1200" dirty="0" smtClean="0"/>
              <a:t>- but harder to get data</a:t>
            </a:r>
          </a:p>
          <a:p>
            <a:r>
              <a:rPr lang="en-US" sz="2000" dirty="0" smtClean="0"/>
              <a:t>Develop adaptation end </a:t>
            </a:r>
            <a:br>
              <a:rPr lang="en-US" sz="2000" dirty="0" smtClean="0"/>
            </a:br>
            <a:r>
              <a:rPr lang="en-US" sz="2000" dirty="0" smtClean="0"/>
              <a:t>- regional climate impacts within JCM  </a:t>
            </a:r>
          </a:p>
          <a:p>
            <a:r>
              <a:rPr lang="en-US" sz="2000" dirty="0" smtClean="0"/>
              <a:t>Quantify effects  on construction,  travel </a:t>
            </a:r>
            <a:r>
              <a:rPr lang="en-US" sz="2000" dirty="0" err="1" smtClean="0"/>
              <a:t>etc</a:t>
            </a:r>
            <a:r>
              <a:rPr lang="is-IS" sz="2000" dirty="0" smtClean="0"/>
              <a:t>…</a:t>
            </a:r>
            <a:r>
              <a:rPr lang="en-US" sz="2000" dirty="0" smtClean="0"/>
              <a:t>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JCM was an interactive tool – open, easy to access on web.</a:t>
            </a:r>
          </a:p>
          <a:p>
            <a:pPr marL="400050" lvl="1" indent="0">
              <a:buNone/>
            </a:pPr>
            <a:r>
              <a:rPr lang="en-US" sz="1800" dirty="0" smtClean="0"/>
              <a:t>No longer so, due to java changes </a:t>
            </a:r>
            <a:r>
              <a:rPr lang="en-GB" sz="1800" dirty="0" smtClean="0"/>
              <a:t> </a:t>
            </a:r>
            <a:endParaRPr lang="is-IS" sz="1800" dirty="0" smtClean="0"/>
          </a:p>
          <a:p>
            <a:pPr marL="400050" lvl="1" indent="0">
              <a:buNone/>
            </a:pPr>
            <a:r>
              <a:rPr lang="is-IS" sz="1800" dirty="0" smtClean="0"/>
              <a:t>Working on fix interface – adapting to Scala language  </a:t>
            </a:r>
            <a:r>
              <a:rPr lang="en-US" sz="1800" dirty="0" smtClean="0"/>
              <a:t>  </a:t>
            </a:r>
          </a:p>
          <a:p>
            <a:pPr marL="400050" lvl="1" indent="0">
              <a:buNone/>
            </a:pPr>
            <a:r>
              <a:rPr lang="en-US" sz="1800" smtClean="0"/>
              <a:t>Other </a:t>
            </a:r>
            <a:r>
              <a:rPr lang="en-US" sz="1800" dirty="0" smtClean="0"/>
              <a:t>applications for such a tool ?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So – please watch this space </a:t>
            </a:r>
          </a:p>
          <a:p>
            <a:pPr marL="0" indent="0">
              <a:buNone/>
            </a:pPr>
            <a:r>
              <a:rPr lang="en-US" sz="2000" i="1" dirty="0" smtClean="0">
                <a:solidFill>
                  <a:srgbClr val="0000FF"/>
                </a:solidFill>
              </a:rPr>
              <a:t>	</a:t>
            </a:r>
            <a:r>
              <a:rPr lang="en-US" sz="2000" i="1" dirty="0" err="1" smtClean="0">
                <a:solidFill>
                  <a:srgbClr val="0000FF"/>
                </a:solidFill>
              </a:rPr>
              <a:t>jcm.climatemodel.info</a:t>
            </a:r>
            <a:r>
              <a:rPr lang="en-US" sz="2000" i="1" dirty="0" smtClean="0">
                <a:solidFill>
                  <a:srgbClr val="0000FF"/>
                </a:solidFill>
              </a:rPr>
              <a:t>  </a:t>
            </a:r>
            <a:r>
              <a:rPr lang="en-US" sz="2000" i="1" dirty="0" smtClean="0"/>
              <a:t>	</a:t>
            </a: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</a:rPr>
              <a:t>(but wait a few weeks</a:t>
            </a:r>
            <a:r>
              <a:rPr lang="is-IS" sz="2000" i="1" dirty="0" smtClean="0">
                <a:solidFill>
                  <a:schemeClr val="accent2">
                    <a:lumMod val="75000"/>
                  </a:schemeClr>
                </a:solidFill>
              </a:rPr>
              <a:t>…)</a:t>
            </a:r>
          </a:p>
          <a:p>
            <a:pPr marL="0" indent="0">
              <a:buNone/>
            </a:pPr>
            <a:r>
              <a:rPr lang="is-IS" sz="2000" i="1" dirty="0"/>
              <a:t>	</a:t>
            </a:r>
            <a:r>
              <a:rPr lang="is-IS" sz="2000" i="1" dirty="0" smtClean="0">
                <a:solidFill>
                  <a:srgbClr val="0000FF"/>
                </a:solidFill>
                <a:hlinkClick r:id="rId2"/>
              </a:rPr>
              <a:t>ben@bematthews.eu</a:t>
            </a:r>
            <a:endParaRPr lang="is-IS" sz="2000" i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s-IS" sz="2000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i="1" dirty="0" smtClean="0"/>
              <a:t>		Suggestions? </a:t>
            </a:r>
            <a:endParaRPr lang="en-US" sz="2000" i="1" dirty="0"/>
          </a:p>
        </p:txBody>
      </p:sp>
      <p:pic>
        <p:nvPicPr>
          <p:cNvPr id="4" name="Picture 3" descr="JCM-cycle_mign_SLR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00" y="365868"/>
            <a:ext cx="3158065" cy="175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2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200" i="1" dirty="0" smtClean="0"/>
              <a:t>one factor </a:t>
            </a:r>
            <a:r>
              <a:rPr lang="is-IS" sz="2200" i="1" dirty="0" smtClean="0"/>
              <a:t>…   climate scientists should apply calculations to lifestyle =&gt; concern  aviation impact on climate =&gt; </a:t>
            </a:r>
            <a:r>
              <a:rPr lang="en-US" sz="3200" i="1" dirty="0" smtClean="0"/>
              <a:t> </a:t>
            </a:r>
            <a:br>
              <a:rPr lang="en-US" sz="3200" i="1" dirty="0" smtClean="0"/>
            </a:br>
            <a:r>
              <a:rPr lang="en-US" sz="3200" i="1" dirty="0" smtClean="0"/>
              <a:t>(</a:t>
            </a:r>
            <a:r>
              <a:rPr lang="en-US" sz="2700" i="1" dirty="0" smtClean="0"/>
              <a:t>Anecdote</a:t>
            </a:r>
            <a:r>
              <a:rPr lang="is-IS" sz="2700" i="1" dirty="0" smtClean="0"/>
              <a:t>…)</a:t>
            </a:r>
            <a:r>
              <a:rPr lang="is-IS" sz="2700" dirty="0" smtClean="0"/>
              <a:t> </a:t>
            </a:r>
            <a:r>
              <a:rPr lang="en-US" sz="2700" dirty="0" smtClean="0"/>
              <a:t>1997 Climate Train to </a:t>
            </a:r>
            <a:r>
              <a:rPr lang="is-IS" sz="2700" dirty="0" smtClean="0"/>
              <a:t>Kyoto...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1626"/>
            <a:ext cx="8229600" cy="4064537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Participate UNFCCC COP3 without aviation emissions</a:t>
            </a:r>
          </a:p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Conference Novosibirsk </a:t>
            </a:r>
          </a:p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Siberian south border climatic - steppe / forest </a:t>
            </a:r>
          </a:p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– fires </a:t>
            </a:r>
            <a:r>
              <a:rPr lang="is-IS" sz="1800" dirty="0" smtClean="0">
                <a:solidFill>
                  <a:schemeClr val="accent6">
                    <a:lumMod val="50000"/>
                  </a:schemeClr>
                </a:solidFill>
              </a:rPr>
              <a:t>… moving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Dynamic ecosystem models etc. – trees, birds adapt</a:t>
            </a:r>
          </a:p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But</a:t>
            </a:r>
            <a:r>
              <a:rPr lang="is-IS" sz="1800" dirty="0" smtClean="0">
                <a:solidFill>
                  <a:schemeClr val="accent6">
                    <a:lumMod val="50000"/>
                  </a:schemeClr>
                </a:solidFill>
              </a:rPr>
              <a:t>…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 people have passports, visas</a:t>
            </a:r>
            <a:r>
              <a:rPr lang="is-IS" sz="1800" dirty="0" smtClean="0">
                <a:solidFill>
                  <a:schemeClr val="accent6">
                    <a:lumMod val="50000"/>
                  </a:schemeClr>
                </a:solidFill>
              </a:rPr>
              <a:t>…  </a:t>
            </a:r>
            <a:r>
              <a:rPr lang="en-GB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s-IS" sz="1800" dirty="0" smtClean="0">
                <a:solidFill>
                  <a:schemeClr val="accent6">
                    <a:lumMod val="50000"/>
                  </a:schemeClr>
                </a:solidFill>
              </a:rPr>
              <a:t>Compare e.g. </a:t>
            </a:r>
            <a:r>
              <a:rPr lang="is-IS" sz="1800" dirty="0" smtClean="0">
                <a:solidFill>
                  <a:schemeClr val="accent6">
                    <a:lumMod val="50000"/>
                  </a:schemeClr>
                </a:solidFill>
              </a:rPr>
              <a:t>Russia / Pakistan ...</a:t>
            </a:r>
            <a:r>
              <a:rPr lang="en-GB" sz="1800" dirty="0" smtClean="0">
                <a:solidFill>
                  <a:schemeClr val="accent6">
                    <a:lumMod val="50000"/>
                  </a:schemeClr>
                </a:solidFill>
              </a:rPr>
              <a:t>  similar </a:t>
            </a:r>
            <a:endParaRPr lang="is-IS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 indent="-342900">
              <a:buFont typeface="Arial"/>
              <a:buChar char="•"/>
            </a:pPr>
            <a:r>
              <a:rPr lang="is-IS" sz="1800" dirty="0" smtClean="0">
                <a:solidFill>
                  <a:schemeClr val="accent6">
                    <a:lumMod val="50000"/>
                  </a:schemeClr>
                </a:solidFill>
              </a:rPr>
              <a:t>relative population, climate </a:t>
            </a:r>
            <a:r>
              <a:rPr lang="is-IS" sz="1800" dirty="0" smtClean="0">
                <a:solidFill>
                  <a:schemeClr val="accent6">
                    <a:lumMod val="50000"/>
                  </a:schemeClr>
                </a:solidFill>
              </a:rPr>
              <a:t>impacts, responsibility</a:t>
            </a:r>
          </a:p>
          <a:p>
            <a:r>
              <a:rPr lang="en-GB" sz="1800" dirty="0" smtClean="0">
                <a:solidFill>
                  <a:schemeClr val="accent6">
                    <a:lumMod val="50000"/>
                  </a:schemeClr>
                </a:solidFill>
              </a:rPr>
              <a:t>migration obvious solution </a:t>
            </a:r>
            <a:r>
              <a:rPr lang="is-IS" sz="1800" dirty="0" smtClean="0">
                <a:solidFill>
                  <a:schemeClr val="accent6">
                    <a:lumMod val="50000"/>
                  </a:schemeClr>
                </a:solidFill>
              </a:rPr>
              <a:t>…?</a:t>
            </a:r>
            <a:r>
              <a:rPr lang="en-GB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1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412" y="1231232"/>
            <a:ext cx="3905529" cy="1020063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/>
              <a:t>Java </a:t>
            </a:r>
            <a:br>
              <a:rPr lang="en-US" sz="2800" dirty="0" smtClean="0"/>
            </a:br>
            <a:r>
              <a:rPr lang="en-US" sz="2800" dirty="0" smtClean="0"/>
              <a:t>Climate </a:t>
            </a:r>
            <a:br>
              <a:rPr lang="en-US" sz="2800" dirty="0" smtClean="0"/>
            </a:br>
            <a:r>
              <a:rPr lang="en-US" sz="2800" dirty="0" smtClean="0"/>
              <a:t>Model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265616"/>
            <a:ext cx="6940471" cy="3067699"/>
          </a:xfrm>
        </p:spPr>
        <p:txBody>
          <a:bodyPr>
            <a:normAutofit fontScale="92500"/>
          </a:bodyPr>
          <a:lstStyle/>
          <a:p>
            <a:r>
              <a:rPr lang="en-US" sz="2000" dirty="0" smtClean="0"/>
              <a:t>Since 2000</a:t>
            </a:r>
            <a:r>
              <a:rPr lang="is-IS" sz="2000" dirty="0" smtClean="0"/>
              <a:t>…</a:t>
            </a:r>
            <a:endParaRPr lang="en-US" sz="2000" dirty="0" smtClean="0"/>
          </a:p>
          <a:p>
            <a:r>
              <a:rPr lang="en-US" sz="2000" dirty="0" smtClean="0"/>
              <a:t>Interactive Integrated Assessment (or System Dynamic?)  Model</a:t>
            </a:r>
          </a:p>
          <a:p>
            <a:pPr lvl="1"/>
            <a:r>
              <a:rPr lang="en-US" sz="1800" i="1" dirty="0" smtClean="0"/>
              <a:t>(but ultimate IAM is global network human heads =&gt; interface)</a:t>
            </a:r>
            <a:endParaRPr lang="en-US" sz="1800" i="1" dirty="0" smtClean="0"/>
          </a:p>
          <a:p>
            <a:r>
              <a:rPr lang="en-US" sz="2000" dirty="0" smtClean="0"/>
              <a:t>Feedbacks easy as shared time-step loop</a:t>
            </a:r>
          </a:p>
          <a:p>
            <a:r>
              <a:rPr lang="en-US" sz="2000" dirty="0" smtClean="0"/>
              <a:t>Instant graphical response, to 100s of parameters </a:t>
            </a:r>
            <a:br>
              <a:rPr lang="en-US" sz="2000" dirty="0" smtClean="0"/>
            </a:br>
            <a:r>
              <a:rPr lang="en-US" sz="1600" dirty="0" smtClean="0"/>
              <a:t>– explore relative sensitivity policy options &amp; </a:t>
            </a:r>
            <a:r>
              <a:rPr lang="en-US" sz="1600" dirty="0" err="1" smtClean="0"/>
              <a:t>sci</a:t>
            </a:r>
            <a:r>
              <a:rPr lang="en-US" sz="1600" dirty="0" smtClean="0"/>
              <a:t>-uncertainties.</a:t>
            </a:r>
          </a:p>
          <a:p>
            <a:r>
              <a:rPr lang="en-US" sz="2000" dirty="0" smtClean="0"/>
              <a:t>=&gt; also good for probabilistic analyses </a:t>
            </a:r>
          </a:p>
          <a:p>
            <a:r>
              <a:rPr lang="en-US" sz="2000" dirty="0" smtClean="0"/>
              <a:t>First (2003) probabilistic analysis of &lt;2C scenarios</a:t>
            </a:r>
            <a:br>
              <a:rPr lang="en-US" sz="2000" dirty="0" smtClean="0"/>
            </a:br>
            <a:r>
              <a:rPr lang="en-US" sz="2000" dirty="0" smtClean="0"/>
              <a:t>+ recently &lt;1.5C (equitable) regional pathways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3" descr="JCM-cycle_mign_SLR_2 cr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333" y="512550"/>
            <a:ext cx="4962659" cy="275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2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CM-cycle_mign_SLR_2 cr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10" y="1393492"/>
            <a:ext cx="9186933" cy="50965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708" y="272135"/>
            <a:ext cx="871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JCM – chain: Population –&gt; Economy –&gt; Energy –&gt; FosCO2,  </a:t>
            </a:r>
            <a:r>
              <a:rPr lang="en-US" dirty="0" err="1" smtClean="0"/>
              <a:t>LandUseCh</a:t>
            </a:r>
            <a:r>
              <a:rPr lang="en-US" dirty="0" smtClean="0"/>
              <a:t> –&gt; C-Cycle, </a:t>
            </a:r>
            <a:r>
              <a:rPr lang="en-US" dirty="0" err="1" smtClean="0"/>
              <a:t>Oth</a:t>
            </a:r>
            <a:r>
              <a:rPr lang="en-US" dirty="0" smtClean="0"/>
              <a:t> Gas –&gt; </a:t>
            </a:r>
            <a:r>
              <a:rPr lang="en-US" dirty="0" err="1" smtClean="0"/>
              <a:t>RadFor</a:t>
            </a:r>
            <a:r>
              <a:rPr lang="en-US" dirty="0" smtClean="0"/>
              <a:t> – Climate-</a:t>
            </a:r>
            <a:r>
              <a:rPr lang="en-US" dirty="0" err="1" smtClean="0"/>
              <a:t>SeaLevel</a:t>
            </a:r>
            <a:r>
              <a:rPr lang="en-US" dirty="0" smtClean="0"/>
              <a:t>   	</a:t>
            </a:r>
            <a:r>
              <a:rPr lang="en-US" i="1" dirty="0" smtClean="0"/>
              <a:t>can run inverse targets </a:t>
            </a:r>
            <a:r>
              <a:rPr lang="en-US" i="1" dirty="0" err="1" smtClean="0"/>
              <a:t>eg</a:t>
            </a:r>
            <a:r>
              <a:rPr lang="en-US" i="1" dirty="0" smtClean="0"/>
              <a:t> &lt;2C/1.5C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140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33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(IPCC) </a:t>
            </a:r>
            <a:r>
              <a:rPr lang="en-US" sz="3200" dirty="0" smtClean="0"/>
              <a:t>Climate Scenarios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932" y="1195744"/>
            <a:ext cx="7103535" cy="53405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200" dirty="0" smtClean="0"/>
              <a:t>RCPs : range of possible forcing =&gt; climate =&gt; impacts</a:t>
            </a:r>
          </a:p>
          <a:p>
            <a:pPr marL="0" indent="0">
              <a:buNone/>
            </a:pPr>
            <a:r>
              <a:rPr lang="en-US" sz="2200" dirty="0" smtClean="0"/>
              <a:t>SSPs – shared socioeconomic pathways </a:t>
            </a:r>
          </a:p>
          <a:p>
            <a:pPr marL="400050" lvl="1" indent="0">
              <a:buNone/>
            </a:pPr>
            <a:r>
              <a:rPr lang="en-US" sz="2200" dirty="0" smtClean="0"/>
              <a:t> span adaptation / mitigation challenge space</a:t>
            </a:r>
          </a:p>
          <a:p>
            <a:pPr marL="0" indent="0">
              <a:buNone/>
            </a:pPr>
            <a:r>
              <a:rPr lang="en-US" sz="2400" dirty="0" smtClean="0"/>
              <a:t>Parallel process =&gt; AR5,  </a:t>
            </a:r>
          </a:p>
          <a:p>
            <a:pPr marL="400050" lvl="1" indent="0">
              <a:buNone/>
            </a:pPr>
            <a:r>
              <a:rPr lang="en-US" sz="2000" dirty="0" smtClean="0"/>
              <a:t>include feedbacks climate =&gt; scenario drivers?</a:t>
            </a:r>
          </a:p>
          <a:p>
            <a:pPr marL="0" indent="0">
              <a:buNone/>
            </a:pPr>
            <a:r>
              <a:rPr lang="en-US" sz="2400" dirty="0" smtClean="0"/>
              <a:t>But </a:t>
            </a:r>
            <a:r>
              <a:rPr lang="is-IS" sz="2400" dirty="0" smtClean="0"/>
              <a:t>… </a:t>
            </a:r>
          </a:p>
          <a:p>
            <a:pPr marL="400050" lvl="1" indent="0">
              <a:buNone/>
            </a:pPr>
            <a:r>
              <a:rPr lang="en-US" sz="2100" dirty="0" smtClean="0"/>
              <a:t>* s</a:t>
            </a:r>
            <a:r>
              <a:rPr lang="en-GB" sz="2100" dirty="0" err="1" smtClean="0"/>
              <a:t>cenario</a:t>
            </a:r>
            <a:r>
              <a:rPr lang="en-GB" sz="2100" dirty="0" smtClean="0"/>
              <a:t> development slow (SSPs =&gt; AR6), </a:t>
            </a:r>
            <a:br>
              <a:rPr lang="en-GB" sz="2100" dirty="0" smtClean="0"/>
            </a:br>
            <a:r>
              <a:rPr lang="en-GB" sz="2100" dirty="0" smtClean="0"/>
              <a:t>* divided between models, </a:t>
            </a:r>
            <a:br>
              <a:rPr lang="en-GB" sz="2100" dirty="0" smtClean="0"/>
            </a:br>
            <a:r>
              <a:rPr lang="en-GB" sz="2100" dirty="0" smtClean="0"/>
              <a:t>* paper reports poor  for explore feedbacks   </a:t>
            </a:r>
          </a:p>
          <a:p>
            <a:pPr marL="0" lvl="1" indent="0">
              <a:buNone/>
            </a:pPr>
            <a:r>
              <a:rPr lang="en-GB" sz="2000" dirty="0" smtClean="0"/>
              <a:t>=&gt; Develop drivers modules JCM</a:t>
            </a:r>
          </a:p>
          <a:p>
            <a:pPr marL="0" indent="0">
              <a:buNone/>
            </a:pPr>
            <a:endParaRPr lang="en-GB" sz="1900" dirty="0" smtClean="0"/>
          </a:p>
          <a:p>
            <a:pPr marL="0" indent="0">
              <a:buNone/>
            </a:pPr>
            <a:r>
              <a:rPr lang="en-GB" sz="2400" dirty="0" smtClean="0"/>
              <a:t>Migration in SSPs ?</a:t>
            </a:r>
          </a:p>
          <a:p>
            <a:pPr marL="400050" lvl="1" indent="0">
              <a:buNone/>
            </a:pPr>
            <a:r>
              <a:rPr lang="en-GB" sz="1800" dirty="0" smtClean="0"/>
              <a:t>Simply assume constant </a:t>
            </a:r>
            <a:r>
              <a:rPr lang="en-GB" sz="1800" b="1" i="1" dirty="0" smtClean="0"/>
              <a:t>rate</a:t>
            </a:r>
            <a:r>
              <a:rPr lang="en-GB" sz="1800" dirty="0" smtClean="0"/>
              <a:t> (emigrate) to 2050, decline =&gt;0 thereafter</a:t>
            </a:r>
          </a:p>
          <a:p>
            <a:pPr marL="400050" lvl="1" indent="0">
              <a:buNone/>
            </a:pPr>
            <a:r>
              <a:rPr lang="en-GB" sz="1800" dirty="0" smtClean="0"/>
              <a:t>		(UN DESA WPP similar approach)</a:t>
            </a:r>
            <a:br>
              <a:rPr lang="en-GB" sz="1800" dirty="0" smtClean="0"/>
            </a:br>
            <a:r>
              <a:rPr lang="en-GB" sz="1800" dirty="0" smtClean="0"/>
              <a:t>* </a:t>
            </a:r>
            <a:r>
              <a:rPr lang="en-GB" sz="1800" dirty="0" smtClean="0"/>
              <a:t>Med (SSP1 - </a:t>
            </a:r>
            <a:r>
              <a:rPr lang="en-GB" sz="1800" dirty="0" err="1" smtClean="0"/>
              <a:t>sust</a:t>
            </a:r>
            <a:r>
              <a:rPr lang="en-GB" sz="1800" dirty="0" smtClean="0"/>
              <a:t>, 2-mid, 4-uneq), </a:t>
            </a:r>
            <a:br>
              <a:rPr lang="en-GB" sz="1800" dirty="0" smtClean="0"/>
            </a:br>
            <a:r>
              <a:rPr lang="en-GB" sz="1800" dirty="0" smtClean="0"/>
              <a:t>* Low (SSP3 -frag) =&gt;0 (in 15y )</a:t>
            </a:r>
            <a:br>
              <a:rPr lang="en-GB" sz="1800" dirty="0" smtClean="0"/>
            </a:br>
            <a:r>
              <a:rPr lang="en-GB" sz="1800" dirty="0" smtClean="0"/>
              <a:t>* High (SSP5-glomar) =&gt; x2 (in 15y) </a:t>
            </a:r>
          </a:p>
          <a:p>
            <a:pPr marL="0" indent="0">
              <a:buNone/>
            </a:pPr>
            <a:r>
              <a:rPr lang="en-US" sz="2400" dirty="0" smtClean="0"/>
              <a:t>Should be feedbacks from climate, economy, culture, </a:t>
            </a:r>
            <a:r>
              <a:rPr lang="is-IS" sz="2400" dirty="0" smtClean="0"/>
              <a:t>… </a:t>
            </a:r>
          </a:p>
          <a:p>
            <a:pPr marL="400050" lvl="1" indent="0">
              <a:buNone/>
            </a:pPr>
            <a:r>
              <a:rPr lang="is-IS" sz="1700" i="1" dirty="0" smtClean="0"/>
              <a:t>(in IAMs migration = input, climate = output, no loop)</a:t>
            </a:r>
          </a:p>
          <a:p>
            <a:pPr marL="0" lvl="1" indent="0">
              <a:buNone/>
            </a:pPr>
            <a:r>
              <a:rPr lang="en-US" sz="2100" dirty="0" smtClean="0"/>
              <a:t>=&gt; Explore migration (choices) =&gt; scenarios in JCM ? 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999163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6695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dirty="0" smtClean="0"/>
              <a:t>JCM -  </a:t>
            </a:r>
            <a:r>
              <a:rPr lang="en-US" sz="2700" dirty="0" smtClean="0"/>
              <a:t>try variants future migration</a:t>
            </a:r>
            <a:r>
              <a:rPr lang="is-IS" sz="2700" dirty="0" smtClean="0"/>
              <a:t> =&gt; global effects CO2...  </a:t>
            </a:r>
            <a:br>
              <a:rPr lang="is-IS" sz="2700" dirty="0" smtClean="0"/>
            </a:br>
            <a:r>
              <a:rPr lang="is-IS" sz="2000" i="1" dirty="0" smtClean="0"/>
              <a:t>build on Abel et al. Mign Flows – adapt to Low, Med, High similar SSPs </a:t>
            </a:r>
            <a:r>
              <a:rPr lang="en-GB" sz="2000" i="1" dirty="0" smtClean="0"/>
              <a:t>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9667" y="931333"/>
            <a:ext cx="4157133" cy="563288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Migration changes average  fertility, mortality,  lifestyle </a:t>
            </a:r>
            <a:r>
              <a:rPr lang="en-US" sz="1800" dirty="0" err="1" smtClean="0"/>
              <a:t>etc</a:t>
            </a:r>
            <a:r>
              <a:rPr lang="is-IS" sz="1800" dirty="0" smtClean="0"/>
              <a:t>… </a:t>
            </a:r>
            <a:endParaRPr lang="en-US" sz="1800" dirty="0" smtClean="0"/>
          </a:p>
          <a:p>
            <a:r>
              <a:rPr lang="en-US" sz="1800" dirty="0" smtClean="0"/>
              <a:t>Higher Migration </a:t>
            </a:r>
          </a:p>
          <a:p>
            <a:pPr lvl="1"/>
            <a:r>
              <a:rPr lang="en-US" sz="1400" dirty="0" smtClean="0"/>
              <a:t>=&gt; lower population (long-term)</a:t>
            </a:r>
          </a:p>
          <a:p>
            <a:pPr lvl="1"/>
            <a:r>
              <a:rPr lang="en-US" sz="1400" dirty="0" smtClean="0"/>
              <a:t>=&gt; Lower global GDP  (due </a:t>
            </a:r>
            <a:r>
              <a:rPr lang="en-US" sz="1400" dirty="0" err="1" smtClean="0"/>
              <a:t>popm</a:t>
            </a:r>
            <a:r>
              <a:rPr lang="en-US" sz="1400" dirty="0" smtClean="0"/>
              <a:t>)</a:t>
            </a:r>
          </a:p>
          <a:p>
            <a:pPr lvl="2"/>
            <a:r>
              <a:rPr lang="en-US" sz="1000" dirty="0" smtClean="0"/>
              <a:t> (but raises locally – and med &gt; high &gt; low)  </a:t>
            </a:r>
          </a:p>
          <a:p>
            <a:pPr lvl="1"/>
            <a:r>
              <a:rPr lang="en-US" sz="1400" dirty="0" smtClean="0"/>
              <a:t>=&gt; Raises earlier emissions in baseline scenario</a:t>
            </a:r>
            <a:br>
              <a:rPr lang="en-US" sz="1400" dirty="0" smtClean="0"/>
            </a:br>
            <a:r>
              <a:rPr lang="en-US" sz="1400" dirty="0" smtClean="0"/>
              <a:t>(due  higher emit/capita lifestyle of </a:t>
            </a:r>
            <a:r>
              <a:rPr lang="en-US" sz="1400" dirty="0" err="1" smtClean="0"/>
              <a:t>destn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/>
              <a:t>=&gt; Lowers later emissions (due </a:t>
            </a:r>
            <a:r>
              <a:rPr lang="en-US" sz="1400" dirty="0" err="1" smtClean="0"/>
              <a:t>popn</a:t>
            </a:r>
            <a:r>
              <a:rPr lang="en-US" sz="1400" dirty="0" smtClean="0"/>
              <a:t>)   </a:t>
            </a:r>
          </a:p>
          <a:p>
            <a:r>
              <a:rPr lang="en-US" sz="1800" dirty="0" smtClean="0"/>
              <a:t>In a 2C top-down sharing scenario (multi-criteria convergence)  migration makes more difference to developed countries </a:t>
            </a:r>
            <a:r>
              <a:rPr lang="en-US" sz="1800" dirty="0" err="1" smtClean="0"/>
              <a:t>esp</a:t>
            </a:r>
            <a:r>
              <a:rPr lang="en-US" sz="1800" dirty="0" smtClean="0"/>
              <a:t> USA </a:t>
            </a:r>
          </a:p>
          <a:p>
            <a:r>
              <a:rPr lang="en-US" sz="1800" dirty="0" smtClean="0"/>
              <a:t>Not yet tested with much higher climate-driven migration  </a:t>
            </a:r>
            <a:endParaRPr lang="en-US" sz="1800" dirty="0"/>
          </a:p>
          <a:p>
            <a:r>
              <a:rPr lang="en-US" sz="1400" dirty="0" smtClean="0"/>
              <a:t>Global effects migration  =&gt; minor </a:t>
            </a:r>
            <a:br>
              <a:rPr lang="en-US" sz="1400" dirty="0" smtClean="0"/>
            </a:br>
            <a:r>
              <a:rPr lang="en-US" sz="1400" dirty="0" smtClean="0"/>
              <a:t> </a:t>
            </a:r>
            <a:r>
              <a:rPr lang="en-GB" sz="1400" dirty="0" smtClean="0"/>
              <a:t> </a:t>
            </a:r>
            <a:r>
              <a:rPr lang="en-US" sz="1400" i="1" dirty="0" smtClean="0"/>
              <a:t>Admit not exciting result –  </a:t>
            </a:r>
            <a:r>
              <a:rPr lang="en-US" sz="1400" dirty="0" smtClean="0"/>
              <a:t>First quick </a:t>
            </a:r>
            <a:r>
              <a:rPr lang="en-US" sz="1400" dirty="0" err="1" smtClean="0"/>
              <a:t>calc</a:t>
            </a:r>
            <a:r>
              <a:rPr lang="en-US" sz="1400" dirty="0" smtClean="0"/>
              <a:t> show </a:t>
            </a:r>
            <a:r>
              <a:rPr lang="en-US" sz="1400" dirty="0" err="1" smtClean="0"/>
              <a:t>poss</a:t>
            </a:r>
            <a:r>
              <a:rPr lang="en-US" sz="1400" dirty="0" smtClean="0"/>
              <a:t> explore with </a:t>
            </a:r>
            <a:r>
              <a:rPr lang="en-US" sz="1400" dirty="0" err="1" smtClean="0"/>
              <a:t>exising</a:t>
            </a:r>
            <a:r>
              <a:rPr lang="en-US" sz="1400" dirty="0" smtClean="0"/>
              <a:t> model </a:t>
            </a:r>
            <a:r>
              <a:rPr lang="is-IS" sz="1400" dirty="0" smtClean="0"/>
              <a:t>- many factors missing) </a:t>
            </a:r>
            <a:endParaRPr lang="en-US" sz="1400" i="1" dirty="0" smtClean="0"/>
          </a:p>
        </p:txBody>
      </p:sp>
      <p:pic>
        <p:nvPicPr>
          <p:cNvPr id="4" name="Picture 3" descr="emitfos_pol_hig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92" y="4540283"/>
            <a:ext cx="1473200" cy="1118541"/>
          </a:xfrm>
          <a:prstGeom prst="rect">
            <a:avLst/>
          </a:prstGeom>
        </p:spPr>
      </p:pic>
      <p:pic>
        <p:nvPicPr>
          <p:cNvPr id="5" name="Picture 4" descr="emitfos_pol_l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59" y="4540283"/>
            <a:ext cx="1515533" cy="1150682"/>
          </a:xfrm>
          <a:prstGeom prst="rect">
            <a:avLst/>
          </a:prstGeom>
        </p:spPr>
      </p:pic>
      <p:pic>
        <p:nvPicPr>
          <p:cNvPr id="6" name="Picture 5" descr="emitfos&amp;base_hig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92" y="3347526"/>
            <a:ext cx="1437474" cy="1091416"/>
          </a:xfrm>
          <a:prstGeom prst="rect">
            <a:avLst/>
          </a:prstGeom>
        </p:spPr>
      </p:pic>
      <p:pic>
        <p:nvPicPr>
          <p:cNvPr id="7" name="Picture 6" descr="emitfos&amp;base_lo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71" y="3270283"/>
            <a:ext cx="1556421" cy="11817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171" y="5885309"/>
            <a:ext cx="3382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(left) and High </a:t>
            </a:r>
            <a:r>
              <a:rPr lang="en-US" dirty="0" err="1" smtClean="0"/>
              <a:t>Mign</a:t>
            </a:r>
            <a:r>
              <a:rPr lang="en-US" dirty="0" smtClean="0"/>
              <a:t>, </a:t>
            </a:r>
          </a:p>
          <a:p>
            <a:r>
              <a:rPr lang="en-US" dirty="0" smtClean="0"/>
              <a:t>Baseline (top) 2C scenario (below)</a:t>
            </a:r>
            <a:endParaRPr lang="en-US" dirty="0"/>
          </a:p>
        </p:txBody>
      </p:sp>
      <p:pic>
        <p:nvPicPr>
          <p:cNvPr id="9" name="Picture 8" descr="JCM-map2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59" y="4540283"/>
            <a:ext cx="656167" cy="424237"/>
          </a:xfrm>
          <a:prstGeom prst="rect">
            <a:avLst/>
          </a:prstGeom>
        </p:spPr>
      </p:pic>
      <p:pic>
        <p:nvPicPr>
          <p:cNvPr id="10" name="Picture 9" descr="JCM-map2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59" y="3135407"/>
            <a:ext cx="656167" cy="424237"/>
          </a:xfrm>
          <a:prstGeom prst="rect">
            <a:avLst/>
          </a:prstGeom>
        </p:spPr>
      </p:pic>
      <p:pic>
        <p:nvPicPr>
          <p:cNvPr id="11" name="Picture 10" descr="net migration_low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1279020"/>
            <a:ext cx="1862666" cy="1573780"/>
          </a:xfrm>
          <a:prstGeom prst="rect">
            <a:avLst/>
          </a:prstGeom>
        </p:spPr>
      </p:pic>
      <p:pic>
        <p:nvPicPr>
          <p:cNvPr id="12" name="Picture 11" descr="net migration_high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31" y="1365871"/>
            <a:ext cx="1776803" cy="1501235"/>
          </a:xfrm>
          <a:prstGeom prst="rect">
            <a:avLst/>
          </a:prstGeom>
        </p:spPr>
      </p:pic>
      <p:pic>
        <p:nvPicPr>
          <p:cNvPr id="13" name="Picture 12" descr="net migration_med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92" y="1365871"/>
            <a:ext cx="1759872" cy="1486929"/>
          </a:xfrm>
          <a:prstGeom prst="rect">
            <a:avLst/>
          </a:prstGeom>
        </p:spPr>
      </p:pic>
      <p:pic>
        <p:nvPicPr>
          <p:cNvPr id="14" name="Picture 13" descr="JCM-map_25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24" y="1080292"/>
            <a:ext cx="922867" cy="69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96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Effect (=&gt; emissions </a:t>
            </a:r>
            <a:r>
              <a:rPr lang="en-US" sz="3200" dirty="0" err="1" smtClean="0"/>
              <a:t>mitign</a:t>
            </a:r>
            <a:r>
              <a:rPr lang="en-US" sz="3200" dirty="0" smtClean="0"/>
              <a:t>) maybe much greater</a:t>
            </a:r>
            <a:r>
              <a:rPr lang="is-IS" sz="3200" dirty="0" smtClean="0"/>
              <a:t>…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Depends where people go to  </a:t>
            </a:r>
            <a:r>
              <a:rPr lang="is-IS" sz="3200" dirty="0" smtClean="0"/>
              <a:t>…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Construction is a large element of economy / emissions</a:t>
            </a:r>
          </a:p>
          <a:p>
            <a:pPr lvl="1"/>
            <a:r>
              <a:rPr lang="en-US" dirty="0" smtClean="0"/>
              <a:t>especially in China – up to 50% economy</a:t>
            </a:r>
          </a:p>
          <a:p>
            <a:r>
              <a:rPr lang="en-US" dirty="0" smtClean="0"/>
              <a:t>Concrete – about 4% of CO2, </a:t>
            </a:r>
          </a:p>
          <a:p>
            <a:pPr lvl="1"/>
            <a:r>
              <a:rPr lang="en-US" dirty="0" smtClean="0"/>
              <a:t>but steel etc.– more ? (no tech alternatives as for electricity)</a:t>
            </a:r>
          </a:p>
          <a:p>
            <a:r>
              <a:rPr lang="en-US" dirty="0" smtClean="0"/>
              <a:t>Infrastructure necessary for development </a:t>
            </a:r>
          </a:p>
          <a:p>
            <a:pPr lvl="1"/>
            <a:r>
              <a:rPr lang="en-US" dirty="0" smtClean="0"/>
              <a:t>but not empty speculative apartments</a:t>
            </a:r>
            <a:r>
              <a:rPr lang="is-IS" dirty="0" smtClean="0"/>
              <a:t>… employment feedback </a:t>
            </a:r>
            <a:endParaRPr lang="en-US" dirty="0" smtClean="0"/>
          </a:p>
          <a:p>
            <a:r>
              <a:rPr lang="en-US" dirty="0" smtClean="0"/>
              <a:t>Is this scale of </a:t>
            </a:r>
            <a:r>
              <a:rPr lang="en-US" dirty="0" err="1" smtClean="0"/>
              <a:t>urbanisation</a:t>
            </a:r>
            <a:r>
              <a:rPr lang="en-US" dirty="0" smtClean="0"/>
              <a:t> really good? (scenarios assume)</a:t>
            </a:r>
          </a:p>
          <a:p>
            <a:r>
              <a:rPr lang="en-US" dirty="0" smtClean="0"/>
              <a:t>In some places housing supply &gt; demand, but migration 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Developing Energy model in JCM </a:t>
            </a:r>
          </a:p>
          <a:p>
            <a:r>
              <a:rPr lang="en-US" dirty="0" smtClean="0"/>
              <a:t>But hard to separate data </a:t>
            </a:r>
            <a:r>
              <a:rPr lang="en-US" dirty="0" err="1" smtClean="0"/>
              <a:t>eg</a:t>
            </a:r>
            <a:r>
              <a:rPr lang="en-US" dirty="0" smtClean="0"/>
              <a:t> Industry for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817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2800" cy="775229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Where people move .. Influences international transport - Aviation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711" y="1193800"/>
            <a:ext cx="8524177" cy="2980267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Aviation most rapidly growing source of CO2 emissions  -and least controlled</a:t>
            </a:r>
          </a:p>
          <a:p>
            <a:r>
              <a:rPr lang="en-US" sz="2000" dirty="0" smtClean="0"/>
              <a:t>Aviation-induced Cirrus-clouds and </a:t>
            </a:r>
            <a:r>
              <a:rPr lang="en-US" sz="2000" dirty="0" err="1" smtClean="0"/>
              <a:t>NOx</a:t>
            </a:r>
            <a:r>
              <a:rPr lang="en-US" sz="2000" dirty="0" smtClean="0"/>
              <a:t> also significant </a:t>
            </a:r>
            <a:br>
              <a:rPr lang="en-US" sz="2000" dirty="0" smtClean="0"/>
            </a:br>
            <a:r>
              <a:rPr lang="en-US" sz="2000" dirty="0" smtClean="0"/>
              <a:t>(short-term regional warming  )</a:t>
            </a:r>
            <a:endParaRPr lang="en-US" sz="2000" dirty="0"/>
          </a:p>
          <a:p>
            <a:r>
              <a:rPr lang="en-US" sz="2000" dirty="0" smtClean="0"/>
              <a:t>Although initial migration insignificant share of travel,  visiting friends, family later can be </a:t>
            </a:r>
          </a:p>
          <a:p>
            <a:pPr lvl="1"/>
            <a:r>
              <a:rPr lang="en-US" sz="2000" dirty="0" smtClean="0"/>
              <a:t>(Legacy of </a:t>
            </a:r>
            <a:r>
              <a:rPr lang="en-US" sz="2000" dirty="0" err="1" smtClean="0"/>
              <a:t>european</a:t>
            </a:r>
            <a:r>
              <a:rPr lang="en-US" sz="2000" dirty="0" smtClean="0"/>
              <a:t> empires – </a:t>
            </a:r>
            <a:r>
              <a:rPr lang="en-US" sz="2000" dirty="0" err="1" smtClean="0"/>
              <a:t>eg</a:t>
            </a:r>
            <a:r>
              <a:rPr lang="en-US" sz="2000" dirty="0" smtClean="0"/>
              <a:t> flights UK-Australia </a:t>
            </a:r>
            <a:r>
              <a:rPr lang="is-IS" sz="2000" dirty="0" smtClean="0"/>
              <a:t>… )</a:t>
            </a:r>
            <a:endParaRPr lang="is-IS" sz="2000" dirty="0"/>
          </a:p>
          <a:p>
            <a:r>
              <a:rPr lang="is-IS" sz="2200" dirty="0" smtClean="0"/>
              <a:t>Example: a &lt;1.75C stabilisation scenario variant with BAU aviation</a:t>
            </a:r>
            <a:br>
              <a:rPr lang="is-IS" sz="2200" dirty="0" smtClean="0"/>
            </a:br>
            <a:r>
              <a:rPr lang="is-IS" sz="2200" dirty="0" smtClean="0"/>
              <a:t>- aviation forcing =&gt; less space for CO2,</a:t>
            </a:r>
            <a:br>
              <a:rPr lang="is-IS" sz="2200" dirty="0" smtClean="0"/>
            </a:br>
            <a:r>
              <a:rPr lang="is-IS" sz="2200" dirty="0" smtClean="0"/>
              <a:t> - by 2070 aviation uses up all the available CO2 budget </a:t>
            </a:r>
          </a:p>
          <a:p>
            <a:pPr marL="400050" lvl="1" indent="0">
              <a:buNone/>
            </a:pPr>
            <a:r>
              <a:rPr lang="is-IS" sz="1900" i="1" dirty="0" smtClean="0"/>
              <a:t>(JCM for 1.5C Oxford conf)</a:t>
            </a:r>
            <a:endParaRPr lang="is-IS" sz="2000" i="1" dirty="0" smtClean="0"/>
          </a:p>
          <a:p>
            <a:endParaRPr lang="is-IS" sz="2400" dirty="0" smtClean="0"/>
          </a:p>
          <a:p>
            <a:pPr marL="457200" lvl="1" indent="0">
              <a:buNone/>
            </a:pPr>
            <a:endParaRPr lang="is-IS" dirty="0"/>
          </a:p>
          <a:p>
            <a:pPr lvl="1"/>
            <a:endParaRPr lang="en-US" dirty="0"/>
          </a:p>
        </p:txBody>
      </p:sp>
      <p:pic>
        <p:nvPicPr>
          <p:cNvPr id="5" name="Picture 4" descr="emitCO2eq_scB_Fa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168" y="4174067"/>
            <a:ext cx="3962832" cy="2472267"/>
          </a:xfrm>
          <a:prstGeom prst="rect">
            <a:avLst/>
          </a:prstGeom>
        </p:spPr>
      </p:pic>
      <p:pic>
        <p:nvPicPr>
          <p:cNvPr id="6" name="Picture 5" descr="allrfdetail_scB_Fa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305501"/>
            <a:ext cx="3886200" cy="265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5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Summary Migration influence on *Mitigation*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534"/>
            <a:ext cx="8229600" cy="473763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Where people choose to settle influences energy demand: </a:t>
            </a:r>
          </a:p>
          <a:p>
            <a:pPr lvl="1"/>
            <a:r>
              <a:rPr lang="en-US" sz="2400" i="1" dirty="0"/>
              <a:t>housing supply </a:t>
            </a:r>
            <a:r>
              <a:rPr lang="en-US" sz="2400" i="1" dirty="0" err="1"/>
              <a:t>vs</a:t>
            </a:r>
            <a:r>
              <a:rPr lang="en-US" sz="2400" i="1" dirty="0"/>
              <a:t> demand, </a:t>
            </a:r>
            <a:r>
              <a:rPr lang="en-US" sz="2400" i="1" dirty="0" smtClean="0"/>
              <a:t> construction </a:t>
            </a:r>
            <a:r>
              <a:rPr lang="en-US" sz="2400" i="1" dirty="0"/>
              <a:t>requires energy </a:t>
            </a:r>
          </a:p>
          <a:p>
            <a:pPr lvl="1"/>
            <a:r>
              <a:rPr lang="en-US" sz="2400" i="1" dirty="0" smtClean="0"/>
              <a:t> heating</a:t>
            </a:r>
            <a:r>
              <a:rPr lang="en-US" sz="2400" i="1" dirty="0"/>
              <a:t>/cooling need</a:t>
            </a:r>
          </a:p>
          <a:p>
            <a:pPr lvl="1"/>
            <a:r>
              <a:rPr lang="en-US" sz="2400" i="1" dirty="0" smtClean="0"/>
              <a:t>regional </a:t>
            </a:r>
            <a:r>
              <a:rPr lang="en-US" sz="2400" i="1" dirty="0"/>
              <a:t>supply of food, water, renewable energy</a:t>
            </a:r>
          </a:p>
          <a:p>
            <a:pPr lvl="1"/>
            <a:r>
              <a:rPr lang="en-US" sz="2400" i="1" dirty="0" smtClean="0"/>
              <a:t>potential </a:t>
            </a:r>
            <a:r>
              <a:rPr lang="en-US" sz="2400" i="1" dirty="0"/>
              <a:t>air-travel to former communities</a:t>
            </a:r>
          </a:p>
          <a:p>
            <a:pPr lvl="1"/>
            <a:r>
              <a:rPr lang="en-US" sz="2400" i="1" dirty="0" smtClean="0"/>
              <a:t> local transport services </a:t>
            </a:r>
          </a:p>
          <a:p>
            <a:pPr lvl="1"/>
            <a:r>
              <a:rPr lang="en-US" sz="2400" i="1" dirty="0" smtClean="0"/>
              <a:t>local </a:t>
            </a:r>
            <a:r>
              <a:rPr lang="en-US" sz="2400" i="1" dirty="0"/>
              <a:t>lifestyle (modest/luxury consumption) 	</a:t>
            </a:r>
          </a:p>
          <a:p>
            <a:pPr lvl="1"/>
            <a:r>
              <a:rPr lang="en-US" sz="2400" i="1" dirty="0" smtClean="0"/>
              <a:t>factors </a:t>
            </a:r>
            <a:r>
              <a:rPr lang="en-US" sz="2400" i="1" dirty="0"/>
              <a:t>influencing future demographics (fertility</a:t>
            </a:r>
            <a:r>
              <a:rPr lang="en-US" sz="2400" i="1" dirty="0" smtClean="0"/>
              <a:t>)</a:t>
            </a:r>
          </a:p>
          <a:p>
            <a:pPr lvl="1"/>
            <a:endParaRPr lang="en-US" sz="2400" i="1" dirty="0"/>
          </a:p>
          <a:p>
            <a:r>
              <a:rPr lang="en-US" sz="2400" i="1" dirty="0" smtClean="0"/>
              <a:t>Migration to good locations could be  opportunity for both mitigation and adaption, but  </a:t>
            </a:r>
            <a:r>
              <a:rPr lang="is-IS" sz="2400" i="1" dirty="0" smtClean="0"/>
              <a:t>….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5609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</TotalTime>
  <Words>831</Words>
  <Application>Microsoft Macintosh PowerPoint</Application>
  <PresentationFormat>On-screen Show (4:3)</PresentationFormat>
  <Paragraphs>150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Exploring Climate Migration – Mitigation &amp; Adaptation Feedbacks with an Interactive Model</vt:lpstr>
      <vt:lpstr>one factor …   climate scientists should apply calculations to lifestyle =&gt; concern  aviation impact on climate =&gt;   (Anecdote…) 1997 Climate Train to Kyoto...</vt:lpstr>
      <vt:lpstr>Java  Climate  Model </vt:lpstr>
      <vt:lpstr>PowerPoint Presentation</vt:lpstr>
      <vt:lpstr>(IPCC) Climate Scenarios </vt:lpstr>
      <vt:lpstr>JCM -  try variants future migration =&gt; global effects CO2...   build on Abel et al. Mign Flows – adapt to Low, Med, High similar SSPs  </vt:lpstr>
      <vt:lpstr>Effect (=&gt; emissions mitign) maybe much greater…  Depends where people go to  … </vt:lpstr>
      <vt:lpstr>Where people move .. Influences international transport - Aviation</vt:lpstr>
      <vt:lpstr>Summary Migration influence on *Mitigation*</vt:lpstr>
      <vt:lpstr>Where do people really go?  Net Migration Trends </vt:lpstr>
      <vt:lpstr>The opposite of climate Adaptation! </vt:lpstr>
      <vt:lpstr>Historical Responsibility (also to receive migrants ?)</vt:lpstr>
      <vt:lpstr>“Choose – Climate” tool?</vt:lpstr>
      <vt:lpstr>Next steps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Matthews</dc:creator>
  <cp:lastModifiedBy>Ben Matthews</cp:lastModifiedBy>
  <cp:revision>57</cp:revision>
  <dcterms:created xsi:type="dcterms:W3CDTF">2016-11-03T04:48:24Z</dcterms:created>
  <dcterms:modified xsi:type="dcterms:W3CDTF">2016-11-03T15:17:18Z</dcterms:modified>
</cp:coreProperties>
</file>